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 id="262" r:id="rId8"/>
    <p:sldId id="263" r:id="rId9"/>
    <p:sldId id="264"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123BD2-BFD6-4D64-BF50-E213B1B707E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1CFCE236-7FCF-4302-8A17-09BCD5F87B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3E5A447F-FDCE-41F1-97D7-E2D346C3A9FB}"/>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5" name="Espace réservé du pied de page 4">
            <a:extLst>
              <a:ext uri="{FF2B5EF4-FFF2-40B4-BE49-F238E27FC236}">
                <a16:creationId xmlns:a16="http://schemas.microsoft.com/office/drawing/2014/main" id="{45740631-F9CC-4250-9744-272E37D4A69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BEFB72C-198E-454A-91E8-5F87E64DF35D}"/>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3351371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0604DC-0FF6-4A4D-B236-70C95109A4F6}"/>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04FAFFD6-9473-44FF-9D87-AE1DFE5C0E3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70B473B3-E35A-4091-B2FA-6193179DC059}"/>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5" name="Espace réservé du pied de page 4">
            <a:extLst>
              <a:ext uri="{FF2B5EF4-FFF2-40B4-BE49-F238E27FC236}">
                <a16:creationId xmlns:a16="http://schemas.microsoft.com/office/drawing/2014/main" id="{25B5A6B3-99D2-4348-9A17-A89710F5C43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2E90250-0129-4868-B742-69ED6D59B540}"/>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677742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5D5E64-6AAC-4616-A84F-6802CD3A7EC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4334B5B2-4169-4780-94DE-D82B17BE35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FD96FAF-27B5-4A6B-8AF9-5B09F86AABE1}"/>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5" name="Espace réservé du pied de page 4">
            <a:extLst>
              <a:ext uri="{FF2B5EF4-FFF2-40B4-BE49-F238E27FC236}">
                <a16:creationId xmlns:a16="http://schemas.microsoft.com/office/drawing/2014/main" id="{634C77B2-EB23-4C67-B944-8CBC09EEDEA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2CD47BF5-B6BA-47BB-A896-645D10FFB887}"/>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1807439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4D80FB-8D1E-42DA-B637-7F4D773B0A0B}"/>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960E603-35A0-41B9-8DA3-847F5240190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6C7A29E3-0FB1-42FC-9452-B90A1E7442C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22B8E3CB-5179-4293-BB94-FE5B5A6D34DE}"/>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6" name="Espace réservé du pied de page 5">
            <a:extLst>
              <a:ext uri="{FF2B5EF4-FFF2-40B4-BE49-F238E27FC236}">
                <a16:creationId xmlns:a16="http://schemas.microsoft.com/office/drawing/2014/main" id="{4399F8B0-97F6-417A-934B-912EF619515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3C80DD64-6001-402C-87C3-49F57B5B2BA4}"/>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3101430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F57D57-B4EA-4513-9D38-C6D2989EBB7B}"/>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FD59E973-192F-4CCA-A7D4-0E5641F791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E4634D5-751B-427C-97A8-4BB89C23EE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8E63457F-2498-4EEE-973A-D297888658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0170CC6-1CB0-455C-9CD5-1578F82495C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6F3A64EA-1F23-42DD-8D2A-F919A77701BD}"/>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8" name="Espace réservé du pied de page 7">
            <a:extLst>
              <a:ext uri="{FF2B5EF4-FFF2-40B4-BE49-F238E27FC236}">
                <a16:creationId xmlns:a16="http://schemas.microsoft.com/office/drawing/2014/main" id="{5985384F-082A-442D-9946-1F1AE0565780}"/>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FB68CC96-1127-46B0-8C0A-9CB54B192BA8}"/>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1562986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BCA9C4-D999-4346-B4D2-C2DAF4CB495E}"/>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2B200E09-1F34-4EF4-AF4D-4F6E29F70424}"/>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4" name="Espace réservé du pied de page 3">
            <a:extLst>
              <a:ext uri="{FF2B5EF4-FFF2-40B4-BE49-F238E27FC236}">
                <a16:creationId xmlns:a16="http://schemas.microsoft.com/office/drawing/2014/main" id="{5DA0D0EF-0567-4D07-8928-96882F5628E1}"/>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5CFC23C6-B31B-4801-9173-F3B56A02AC7A}"/>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1483045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B9354A-260B-4B43-855E-1D36EA3D2C5D}"/>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3" name="Espace réservé du pied de page 2">
            <a:extLst>
              <a:ext uri="{FF2B5EF4-FFF2-40B4-BE49-F238E27FC236}">
                <a16:creationId xmlns:a16="http://schemas.microsoft.com/office/drawing/2014/main" id="{0C253663-5C0D-4B4A-88AA-6890CCBEABA4}"/>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F7B8F4D8-8D23-4FB7-B037-3DB8BA66ED7E}"/>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263841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642046-9416-496F-B019-399C214A657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EAF63C8-ECC0-49E1-B89D-F72E4C7A2B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F6FB5C7B-5ECD-489F-BEF6-B99AAE6FF0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914F212-91E6-4E8D-B9A9-A5AAABCAA763}"/>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6" name="Espace réservé du pied de page 5">
            <a:extLst>
              <a:ext uri="{FF2B5EF4-FFF2-40B4-BE49-F238E27FC236}">
                <a16:creationId xmlns:a16="http://schemas.microsoft.com/office/drawing/2014/main" id="{AD05D88F-B244-4879-9BAB-949330833ED7}"/>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AD87922C-B3CF-414B-8571-79EC336B264A}"/>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406205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60D1A7-70FA-4B43-A4B1-1A63A94CFC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1927C996-BBF3-40FB-9F04-14F26A6918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56DC251E-7725-405A-A592-CEFF391A9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B86CF65-0E57-4CC7-B951-3449C1760484}"/>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6" name="Espace réservé du pied de page 5">
            <a:extLst>
              <a:ext uri="{FF2B5EF4-FFF2-40B4-BE49-F238E27FC236}">
                <a16:creationId xmlns:a16="http://schemas.microsoft.com/office/drawing/2014/main" id="{BA5AE042-A332-453D-90AD-EBC233D25C32}"/>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3FB2AE1D-95FD-4E30-B9AD-8ACC7EA8BE83}"/>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1027052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E18A5-9EA9-4FA6-8B6F-5CF1E36D8B63}"/>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A152AC73-BFAE-48F1-B267-25DC59E960E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042D9604-B2EC-4AE9-A7A8-45D371DFE2CA}"/>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5" name="Espace réservé du pied de page 4">
            <a:extLst>
              <a:ext uri="{FF2B5EF4-FFF2-40B4-BE49-F238E27FC236}">
                <a16:creationId xmlns:a16="http://schemas.microsoft.com/office/drawing/2014/main" id="{221289DD-734C-41F8-AED9-FBC4D47358E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29ACB636-0418-445F-A280-1ECBB2D2598B}"/>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87847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7410C0D-E427-43C6-88E5-CDE1638BEA9E}"/>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CD9BEECF-ED85-4565-ADAA-629A9E18B2F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5AA40D07-1519-451C-98E8-D734B12DBC8B}"/>
              </a:ext>
            </a:extLst>
          </p:cNvPr>
          <p:cNvSpPr>
            <a:spLocks noGrp="1"/>
          </p:cNvSpPr>
          <p:nvPr>
            <p:ph type="dt" sz="half" idx="10"/>
          </p:nvPr>
        </p:nvSpPr>
        <p:spPr/>
        <p:txBody>
          <a:bodyPr/>
          <a:lstStyle/>
          <a:p>
            <a:fld id="{02CD3082-4A33-4938-96F1-7130D792DE15}" type="datetimeFigureOut">
              <a:rPr lang="fr-CA" smtClean="0"/>
              <a:t>2020-04-21</a:t>
            </a:fld>
            <a:endParaRPr lang="fr-CA"/>
          </a:p>
        </p:txBody>
      </p:sp>
      <p:sp>
        <p:nvSpPr>
          <p:cNvPr id="5" name="Espace réservé du pied de page 4">
            <a:extLst>
              <a:ext uri="{FF2B5EF4-FFF2-40B4-BE49-F238E27FC236}">
                <a16:creationId xmlns:a16="http://schemas.microsoft.com/office/drawing/2014/main" id="{00610424-B3FC-47C3-AA20-CAD0EB7AABAB}"/>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7DB58858-810D-4120-9D2B-3A23679A0AB5}"/>
              </a:ext>
            </a:extLst>
          </p:cNvPr>
          <p:cNvSpPr>
            <a:spLocks noGrp="1"/>
          </p:cNvSpPr>
          <p:nvPr>
            <p:ph type="sldNum" sz="quarter" idx="12"/>
          </p:nvPr>
        </p:nvSpPr>
        <p:spPr/>
        <p:txBody>
          <a:bodyPr/>
          <a:lstStyle/>
          <a:p>
            <a:fld id="{A996982A-45FD-4776-828B-6EC33CF49B2E}" type="slidenum">
              <a:rPr lang="fr-CA" smtClean="0"/>
              <a:t>‹#›</a:t>
            </a:fld>
            <a:endParaRPr lang="fr-CA"/>
          </a:p>
        </p:txBody>
      </p:sp>
    </p:spTree>
    <p:extLst>
      <p:ext uri="{BB962C8B-B14F-4D97-AF65-F5344CB8AC3E}">
        <p14:creationId xmlns:p14="http://schemas.microsoft.com/office/powerpoint/2010/main" val="218391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E4B6B3-84E1-44BE-AC63-1F95E5A8DA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2DB34DA4-B554-49FB-B3A0-65035BE87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0F4FEC8D-A2F5-4496-B0E8-DE16E85ABE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D3082-4A33-4938-96F1-7130D792DE15}" type="datetimeFigureOut">
              <a:rPr lang="fr-CA" smtClean="0"/>
              <a:t>2020-04-21</a:t>
            </a:fld>
            <a:endParaRPr lang="fr-CA"/>
          </a:p>
        </p:txBody>
      </p:sp>
      <p:sp>
        <p:nvSpPr>
          <p:cNvPr id="5" name="Espace réservé du pied de page 4">
            <a:extLst>
              <a:ext uri="{FF2B5EF4-FFF2-40B4-BE49-F238E27FC236}">
                <a16:creationId xmlns:a16="http://schemas.microsoft.com/office/drawing/2014/main" id="{083A9E1D-ACA9-46B3-B548-E2853217B9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0F9B5CD9-5E79-410F-A3C5-74816BF1A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6982A-45FD-4776-828B-6EC33CF49B2E}" type="slidenum">
              <a:rPr lang="fr-CA" smtClean="0"/>
              <a:t>‹#›</a:t>
            </a:fld>
            <a:endParaRPr lang="fr-CA"/>
          </a:p>
        </p:txBody>
      </p:sp>
    </p:spTree>
    <p:extLst>
      <p:ext uri="{BB962C8B-B14F-4D97-AF65-F5344CB8AC3E}">
        <p14:creationId xmlns:p14="http://schemas.microsoft.com/office/powerpoint/2010/main" val="2440814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psychocriminologie.free.fr/?p=4032" TargetMode="External"/><Relationship Id="rId2" Type="http://schemas.openxmlformats.org/officeDocument/2006/relationships/hyperlink" Target="https://www.lexpress.fr/culture/livre/rene-girard-et-la-theorie-du-bouc-emissaire_957760.html" TargetMode="External"/><Relationship Id="rId1" Type="http://schemas.openxmlformats.org/officeDocument/2006/relationships/slideLayout" Target="../slideLayouts/slideLayout2.xml"/><Relationship Id="rId4" Type="http://schemas.openxmlformats.org/officeDocument/2006/relationships/hyperlink" Target="https://live3.univ-lille3.fr/tag/bouc-emissaire-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65C319-220D-4135-817F-D88B96103B80}"/>
              </a:ext>
            </a:extLst>
          </p:cNvPr>
          <p:cNvSpPr>
            <a:spLocks noGrp="1"/>
          </p:cNvSpPr>
          <p:nvPr>
            <p:ph type="ctrTitle"/>
          </p:nvPr>
        </p:nvSpPr>
        <p:spPr/>
        <p:txBody>
          <a:bodyPr>
            <a:normAutofit fontScale="90000"/>
          </a:bodyPr>
          <a:lstStyle/>
          <a:p>
            <a:r>
              <a:rPr lang="fr-CA" sz="4400" b="1" dirty="0"/>
              <a:t>LES BOUCS ÉMISSAIRES EN TEMPS DE CRISE </a:t>
            </a:r>
            <a:br>
              <a:rPr lang="fr-CA" sz="4400" dirty="0"/>
            </a:br>
            <a:r>
              <a:rPr lang="fr-CA" sz="4400" b="1" dirty="0"/>
              <a:t>Capsule pédagogique </a:t>
            </a:r>
            <a:br>
              <a:rPr lang="fr-CA" dirty="0"/>
            </a:br>
            <a:endParaRPr lang="fr-CA" dirty="0"/>
          </a:p>
        </p:txBody>
      </p:sp>
      <p:sp>
        <p:nvSpPr>
          <p:cNvPr id="3" name="Sous-titre 2">
            <a:extLst>
              <a:ext uri="{FF2B5EF4-FFF2-40B4-BE49-F238E27FC236}">
                <a16:creationId xmlns:a16="http://schemas.microsoft.com/office/drawing/2014/main" id="{71A752C6-F6D8-456D-8993-FB3CF83366A2}"/>
              </a:ext>
            </a:extLst>
          </p:cNvPr>
          <p:cNvSpPr>
            <a:spLocks noGrp="1"/>
          </p:cNvSpPr>
          <p:nvPr>
            <p:ph type="subTitle" idx="1"/>
          </p:nvPr>
        </p:nvSpPr>
        <p:spPr/>
        <p:txBody>
          <a:bodyPr/>
          <a:lstStyle/>
          <a:p>
            <a:r>
              <a:rPr lang="fr-CA" b="1" dirty="0"/>
              <a:t>RACHIDA AZDOUZ</a:t>
            </a:r>
            <a:endParaRPr lang="fr-CA" dirty="0"/>
          </a:p>
          <a:p>
            <a:r>
              <a:rPr lang="fr-CA" b="1" dirty="0"/>
              <a:t>Psychologue interculturelle, chercheure affiliée au LABRI</a:t>
            </a:r>
            <a:endParaRPr lang="fr-CA" dirty="0"/>
          </a:p>
          <a:p>
            <a:r>
              <a:rPr lang="fr-CA" b="1" dirty="0"/>
              <a:t>AVRIL 2020</a:t>
            </a:r>
            <a:endParaRPr lang="fr-CA" dirty="0"/>
          </a:p>
          <a:p>
            <a:endParaRPr lang="fr-CA" dirty="0"/>
          </a:p>
        </p:txBody>
      </p:sp>
    </p:spTree>
    <p:extLst>
      <p:ext uri="{BB962C8B-B14F-4D97-AF65-F5344CB8AC3E}">
        <p14:creationId xmlns:p14="http://schemas.microsoft.com/office/powerpoint/2010/main" val="281199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CCCA1-62EA-4E98-BC26-D897CBDBF6AF}"/>
              </a:ext>
            </a:extLst>
          </p:cNvPr>
          <p:cNvSpPr>
            <a:spLocks noGrp="1"/>
          </p:cNvSpPr>
          <p:nvPr>
            <p:ph type="title"/>
          </p:nvPr>
        </p:nvSpPr>
        <p:spPr/>
        <p:txBody>
          <a:bodyPr>
            <a:normAutofit/>
          </a:bodyPr>
          <a:lstStyle/>
          <a:p>
            <a:r>
              <a:rPr lang="fr-CA" sz="4800" b="1" dirty="0"/>
              <a:t>Deux  questions </a:t>
            </a:r>
          </a:p>
        </p:txBody>
      </p:sp>
      <p:sp>
        <p:nvSpPr>
          <p:cNvPr id="3" name="Espace réservé du contenu 2">
            <a:extLst>
              <a:ext uri="{FF2B5EF4-FFF2-40B4-BE49-F238E27FC236}">
                <a16:creationId xmlns:a16="http://schemas.microsoft.com/office/drawing/2014/main" id="{A306E916-3AEA-49D1-92DE-8BF8215613AE}"/>
              </a:ext>
            </a:extLst>
          </p:cNvPr>
          <p:cNvSpPr>
            <a:spLocks noGrp="1"/>
          </p:cNvSpPr>
          <p:nvPr>
            <p:ph idx="1"/>
          </p:nvPr>
        </p:nvSpPr>
        <p:spPr/>
        <p:txBody>
          <a:bodyPr/>
          <a:lstStyle/>
          <a:p>
            <a:pPr marL="0" indent="0">
              <a:buNone/>
            </a:pPr>
            <a:r>
              <a:rPr lang="fr-CA" sz="4000" dirty="0"/>
              <a:t>1.Qu’est-ce qu’un bouc émissaire? </a:t>
            </a:r>
          </a:p>
          <a:p>
            <a:pPr marL="0" indent="0">
              <a:buNone/>
            </a:pPr>
            <a:endParaRPr lang="fr-CA" sz="4000" dirty="0"/>
          </a:p>
          <a:p>
            <a:pPr marL="0" indent="0">
              <a:buNone/>
            </a:pPr>
            <a:r>
              <a:rPr lang="fr-CA" sz="4000" dirty="0"/>
              <a:t>2. Pourquoi a -t-on tendance à chercher des boucs émissaires en temps de crise ?</a:t>
            </a:r>
          </a:p>
          <a:p>
            <a:pPr marL="0" indent="0">
              <a:buNone/>
            </a:pPr>
            <a:endParaRPr lang="fr-CA" sz="4000" dirty="0"/>
          </a:p>
          <a:p>
            <a:endParaRPr lang="fr-CA" dirty="0"/>
          </a:p>
        </p:txBody>
      </p:sp>
    </p:spTree>
    <p:extLst>
      <p:ext uri="{BB962C8B-B14F-4D97-AF65-F5344CB8AC3E}">
        <p14:creationId xmlns:p14="http://schemas.microsoft.com/office/powerpoint/2010/main" val="3048176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C28B5-C862-445F-9725-D2F0521B2CE4}"/>
              </a:ext>
            </a:extLst>
          </p:cNvPr>
          <p:cNvSpPr>
            <a:spLocks noGrp="1"/>
          </p:cNvSpPr>
          <p:nvPr>
            <p:ph type="title"/>
          </p:nvPr>
        </p:nvSpPr>
        <p:spPr/>
        <p:txBody>
          <a:bodyPr/>
          <a:lstStyle/>
          <a:p>
            <a:r>
              <a:rPr lang="fr-CA" dirty="0"/>
              <a:t>1.</a:t>
            </a:r>
            <a:r>
              <a:rPr lang="fr-CA" b="1" dirty="0"/>
              <a:t>Qu’est-ce qu’un bouc émissaire? </a:t>
            </a:r>
            <a:br>
              <a:rPr lang="fr-CA" dirty="0"/>
            </a:br>
            <a:endParaRPr lang="fr-CA" dirty="0"/>
          </a:p>
        </p:txBody>
      </p:sp>
    </p:spTree>
    <p:extLst>
      <p:ext uri="{BB962C8B-B14F-4D97-AF65-F5344CB8AC3E}">
        <p14:creationId xmlns:p14="http://schemas.microsoft.com/office/powerpoint/2010/main" val="1623044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AF4899-4794-4F1C-85A9-B6CF62615CFD}"/>
              </a:ext>
            </a:extLst>
          </p:cNvPr>
          <p:cNvSpPr>
            <a:spLocks noGrp="1"/>
          </p:cNvSpPr>
          <p:nvPr>
            <p:ph type="title"/>
          </p:nvPr>
        </p:nvSpPr>
        <p:spPr/>
        <p:txBody>
          <a:bodyPr/>
          <a:lstStyle/>
          <a:p>
            <a:r>
              <a:rPr lang="fr-CA" b="1" dirty="0"/>
              <a:t>Étymologie </a:t>
            </a:r>
          </a:p>
        </p:txBody>
      </p:sp>
      <p:sp>
        <p:nvSpPr>
          <p:cNvPr id="3" name="Espace réservé du contenu 2">
            <a:extLst>
              <a:ext uri="{FF2B5EF4-FFF2-40B4-BE49-F238E27FC236}">
                <a16:creationId xmlns:a16="http://schemas.microsoft.com/office/drawing/2014/main" id="{7907B152-6A0B-4A88-8526-08955DA8A017}"/>
              </a:ext>
            </a:extLst>
          </p:cNvPr>
          <p:cNvSpPr>
            <a:spLocks noGrp="1"/>
          </p:cNvSpPr>
          <p:nvPr>
            <p:ph idx="1"/>
          </p:nvPr>
        </p:nvSpPr>
        <p:spPr/>
        <p:txBody>
          <a:bodyPr/>
          <a:lstStyle/>
          <a:p>
            <a:pPr marL="0" indent="0">
              <a:buNone/>
            </a:pPr>
            <a:endParaRPr lang="fr-CA" dirty="0"/>
          </a:p>
          <a:p>
            <a:pPr marL="0" indent="0">
              <a:buNone/>
            </a:pPr>
            <a:r>
              <a:rPr lang="fr-CA" i="1" dirty="0"/>
              <a:t>« Il prendra les deux boucs et il les placera devant l’Éternel, à l’entrée de la tente d’assignation. Aaron jettera le sort sur les deux boucs, un sort pour l’Éternel et un sort pour Azazel. Aaron fera approcher le bouc sur lequel est tombé le sort pour l’Éternel et il l’offrira en sacrifice d’expiation. Et le bouc sur lequel est tombé le sort pour Azazel sera placé vivant devant l’Éternel, afin qu’il serve à faire l’expiation et qu’il soit lâché dans le désert pour Azazel ». </a:t>
            </a:r>
            <a:r>
              <a:rPr lang="fr-CA" dirty="0"/>
              <a:t>(Levitique16 : 7-10)</a:t>
            </a:r>
          </a:p>
          <a:p>
            <a:endParaRPr lang="fr-CA" dirty="0"/>
          </a:p>
        </p:txBody>
      </p:sp>
    </p:spTree>
    <p:extLst>
      <p:ext uri="{BB962C8B-B14F-4D97-AF65-F5344CB8AC3E}">
        <p14:creationId xmlns:p14="http://schemas.microsoft.com/office/powerpoint/2010/main" val="434740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BAA0C9-A1A9-413B-84DC-D71CC775B7EE}"/>
              </a:ext>
            </a:extLst>
          </p:cNvPr>
          <p:cNvSpPr>
            <a:spLocks noGrp="1"/>
          </p:cNvSpPr>
          <p:nvPr>
            <p:ph type="title"/>
          </p:nvPr>
        </p:nvSpPr>
        <p:spPr/>
        <p:txBody>
          <a:bodyPr>
            <a:normAutofit fontScale="90000"/>
          </a:bodyPr>
          <a:lstStyle/>
          <a:p>
            <a:r>
              <a:rPr lang="fr-CA" b="1" dirty="0"/>
              <a:t>Conceptualisation de la théorie du bouc émissaire </a:t>
            </a:r>
            <a:br>
              <a:rPr lang="fr-CA" dirty="0"/>
            </a:br>
            <a:endParaRPr lang="fr-CA" dirty="0"/>
          </a:p>
        </p:txBody>
      </p:sp>
      <p:sp>
        <p:nvSpPr>
          <p:cNvPr id="3" name="Espace réservé du contenu 2">
            <a:extLst>
              <a:ext uri="{FF2B5EF4-FFF2-40B4-BE49-F238E27FC236}">
                <a16:creationId xmlns:a16="http://schemas.microsoft.com/office/drawing/2014/main" id="{6D0C04F2-3A9A-40DC-AEBF-69C39F648F9C}"/>
              </a:ext>
            </a:extLst>
          </p:cNvPr>
          <p:cNvSpPr>
            <a:spLocks noGrp="1"/>
          </p:cNvSpPr>
          <p:nvPr>
            <p:ph idx="1"/>
          </p:nvPr>
        </p:nvSpPr>
        <p:spPr>
          <a:xfrm>
            <a:off x="923925" y="1873250"/>
            <a:ext cx="10515600" cy="4351338"/>
          </a:xfrm>
        </p:spPr>
        <p:txBody>
          <a:bodyPr>
            <a:normAutofit fontScale="85000" lnSpcReduction="10000"/>
          </a:bodyPr>
          <a:lstStyle/>
          <a:p>
            <a:pPr marL="0" indent="0">
              <a:buNone/>
            </a:pPr>
            <a:r>
              <a:rPr lang="fr-CA" sz="3600" b="1" dirty="0"/>
              <a:t>L’apport des sciences humaines</a:t>
            </a:r>
          </a:p>
          <a:p>
            <a:pPr marL="0" indent="0">
              <a:buNone/>
            </a:pPr>
            <a:r>
              <a:rPr lang="fr-CA" b="1" dirty="0"/>
              <a:t> </a:t>
            </a:r>
          </a:p>
          <a:p>
            <a:pPr marL="0" indent="0">
              <a:buNone/>
            </a:pPr>
            <a:r>
              <a:rPr lang="fr-CA" i="1" dirty="0"/>
              <a:t>L’anthropologie</a:t>
            </a:r>
            <a:r>
              <a:rPr lang="fr-CA" b="1" dirty="0"/>
              <a:t> :</a:t>
            </a:r>
            <a:r>
              <a:rPr lang="fr-CA" dirty="0"/>
              <a:t>le français René Girard (1923-2015).</a:t>
            </a:r>
          </a:p>
          <a:p>
            <a:pPr marL="0" indent="0">
              <a:buNone/>
            </a:pPr>
            <a:r>
              <a:rPr lang="fr-CA" dirty="0"/>
              <a:t>Le processus de fabrication du bouc émissaire est un mécanisme de régulation de la violence collective et de maintien de la paix.</a:t>
            </a:r>
          </a:p>
          <a:p>
            <a:pPr marL="0" indent="0">
              <a:buNone/>
            </a:pPr>
            <a:r>
              <a:rPr lang="fr-CA" i="1" dirty="0"/>
              <a:t>La psychanalyse </a:t>
            </a:r>
            <a:r>
              <a:rPr lang="fr-CA" dirty="0"/>
              <a:t>: l’autrichien Sigmund Freud (1856-1939).</a:t>
            </a:r>
          </a:p>
          <a:p>
            <a:pPr marL="0" indent="0">
              <a:buNone/>
            </a:pPr>
            <a:r>
              <a:rPr lang="fr-CA" dirty="0"/>
              <a:t>La frustration née d’une pulsion non assouvie, entraine une agressivité que l’individu va retourner  contre lui-même ou contre les autres. </a:t>
            </a:r>
          </a:p>
          <a:p>
            <a:pPr marL="0" indent="0">
              <a:buNone/>
            </a:pPr>
            <a:r>
              <a:rPr lang="fr-CA" i="1" dirty="0"/>
              <a:t>La psychologie sociale: </a:t>
            </a:r>
            <a:r>
              <a:rPr lang="fr-CA" dirty="0"/>
              <a:t>l’américain John </a:t>
            </a:r>
            <a:r>
              <a:rPr lang="fr-CA" dirty="0" err="1"/>
              <a:t>Dollard</a:t>
            </a:r>
            <a:r>
              <a:rPr lang="fr-CA" dirty="0"/>
              <a:t> (1900-1980)</a:t>
            </a:r>
          </a:p>
          <a:p>
            <a:pPr marL="0" indent="0">
              <a:buNone/>
            </a:pPr>
            <a:r>
              <a:rPr lang="fr-CA" dirty="0"/>
              <a:t>Le bouc émissaire est la cible vers laquelle le groupe déplace sa frustration quand il est incapable d’atteindre les responsables directs de cette frustration.</a:t>
            </a:r>
          </a:p>
        </p:txBody>
      </p:sp>
    </p:spTree>
    <p:extLst>
      <p:ext uri="{BB962C8B-B14F-4D97-AF65-F5344CB8AC3E}">
        <p14:creationId xmlns:p14="http://schemas.microsoft.com/office/powerpoint/2010/main" val="1289735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2631FF-7BBE-406F-8402-0B93812F692B}"/>
              </a:ext>
            </a:extLst>
          </p:cNvPr>
          <p:cNvSpPr>
            <a:spLocks noGrp="1"/>
          </p:cNvSpPr>
          <p:nvPr>
            <p:ph type="title"/>
          </p:nvPr>
        </p:nvSpPr>
        <p:spPr/>
        <p:txBody>
          <a:bodyPr>
            <a:noAutofit/>
          </a:bodyPr>
          <a:lstStyle/>
          <a:p>
            <a:r>
              <a:rPr lang="fr-CA" sz="3600" b="1" dirty="0"/>
              <a:t>2</a:t>
            </a:r>
            <a:r>
              <a:rPr lang="fr-CA" sz="3600" dirty="0"/>
              <a:t>. </a:t>
            </a:r>
            <a:r>
              <a:rPr lang="fr-CA" sz="3600" b="1" dirty="0"/>
              <a:t>Pourquoi a -t-on tendance à chercher des boucs émissaires en temps de crise ?</a:t>
            </a:r>
            <a:br>
              <a:rPr lang="fr-CA" sz="3600" b="1" dirty="0"/>
            </a:br>
            <a:endParaRPr lang="fr-CA" sz="3600" b="1" dirty="0"/>
          </a:p>
        </p:txBody>
      </p:sp>
      <p:sp>
        <p:nvSpPr>
          <p:cNvPr id="3" name="Espace réservé du contenu 2">
            <a:extLst>
              <a:ext uri="{FF2B5EF4-FFF2-40B4-BE49-F238E27FC236}">
                <a16:creationId xmlns:a16="http://schemas.microsoft.com/office/drawing/2014/main" id="{7B82488D-567C-44EE-9AF9-FC87612CCAC5}"/>
              </a:ext>
            </a:extLst>
          </p:cNvPr>
          <p:cNvSpPr>
            <a:spLocks noGrp="1"/>
          </p:cNvSpPr>
          <p:nvPr>
            <p:ph idx="1"/>
          </p:nvPr>
        </p:nvSpPr>
        <p:spPr/>
        <p:txBody>
          <a:bodyPr/>
          <a:lstStyle/>
          <a:p>
            <a:pPr marL="0" indent="0">
              <a:buNone/>
            </a:pPr>
            <a:r>
              <a:rPr lang="fr-CA" dirty="0"/>
              <a:t>Apaiser notre </a:t>
            </a:r>
            <a:r>
              <a:rPr lang="fr-CA" u="sng" dirty="0"/>
              <a:t>colère, notre peur, notre anxiété </a:t>
            </a:r>
            <a:r>
              <a:rPr lang="fr-CA" dirty="0"/>
              <a:t>et notre frustration devant un phénomène qui échappe à notre contrôle</a:t>
            </a:r>
          </a:p>
          <a:p>
            <a:pPr marL="0" indent="0">
              <a:buNone/>
            </a:pPr>
            <a:r>
              <a:rPr lang="fr-CA" dirty="0"/>
              <a:t> </a:t>
            </a:r>
          </a:p>
          <a:p>
            <a:pPr marL="0" indent="0">
              <a:buNone/>
            </a:pPr>
            <a:r>
              <a:rPr lang="fr-CA" dirty="0"/>
              <a:t>Retrouver une certaine </a:t>
            </a:r>
            <a:r>
              <a:rPr lang="fr-CA" u="sng" dirty="0"/>
              <a:t>unité </a:t>
            </a:r>
            <a:r>
              <a:rPr lang="fr-CA" dirty="0"/>
              <a:t>et une certaine </a:t>
            </a:r>
            <a:r>
              <a:rPr lang="fr-CA" u="sng" dirty="0"/>
              <a:t>harmonie</a:t>
            </a:r>
            <a:r>
              <a:rPr lang="fr-CA" dirty="0"/>
              <a:t> au sein du groupe</a:t>
            </a:r>
          </a:p>
          <a:p>
            <a:pPr marL="0" indent="0">
              <a:buNone/>
            </a:pPr>
            <a:endParaRPr lang="fr-CA" dirty="0"/>
          </a:p>
          <a:p>
            <a:pPr marL="0" indent="0">
              <a:buNone/>
            </a:pPr>
            <a:r>
              <a:rPr lang="fr-CA" dirty="0"/>
              <a:t>Distribuer les torts, à défaut de pouvoir comprendre et donner du </a:t>
            </a:r>
            <a:r>
              <a:rPr lang="fr-CA" u="sng" dirty="0"/>
              <a:t>sens </a:t>
            </a:r>
            <a:endParaRPr lang="fr-CA" dirty="0"/>
          </a:p>
          <a:p>
            <a:pPr marL="0" indent="0">
              <a:buNone/>
            </a:pPr>
            <a:endParaRPr lang="fr-CA" dirty="0"/>
          </a:p>
        </p:txBody>
      </p:sp>
    </p:spTree>
    <p:extLst>
      <p:ext uri="{BB962C8B-B14F-4D97-AF65-F5344CB8AC3E}">
        <p14:creationId xmlns:p14="http://schemas.microsoft.com/office/powerpoint/2010/main" val="524547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5279C4-9915-44A8-8208-E83C7A95AB08}"/>
              </a:ext>
            </a:extLst>
          </p:cNvPr>
          <p:cNvSpPr>
            <a:spLocks noGrp="1"/>
          </p:cNvSpPr>
          <p:nvPr>
            <p:ph type="title"/>
          </p:nvPr>
        </p:nvSpPr>
        <p:spPr/>
        <p:txBody>
          <a:bodyPr/>
          <a:lstStyle/>
          <a:p>
            <a:r>
              <a:rPr lang="fr-CA" b="1" dirty="0"/>
              <a:t>Pour Girard et </a:t>
            </a:r>
            <a:r>
              <a:rPr lang="fr-CA" b="1" dirty="0" err="1"/>
              <a:t>Dollard</a:t>
            </a:r>
            <a:endParaRPr lang="fr-CA" b="1" dirty="0"/>
          </a:p>
        </p:txBody>
      </p:sp>
      <p:sp>
        <p:nvSpPr>
          <p:cNvPr id="3" name="Espace réservé du contenu 2">
            <a:extLst>
              <a:ext uri="{FF2B5EF4-FFF2-40B4-BE49-F238E27FC236}">
                <a16:creationId xmlns:a16="http://schemas.microsoft.com/office/drawing/2014/main" id="{36564F8F-6C61-4035-8AFC-3C5C1A468735}"/>
              </a:ext>
            </a:extLst>
          </p:cNvPr>
          <p:cNvSpPr>
            <a:spLocks noGrp="1"/>
          </p:cNvSpPr>
          <p:nvPr>
            <p:ph idx="1"/>
          </p:nvPr>
        </p:nvSpPr>
        <p:spPr/>
        <p:txBody>
          <a:bodyPr>
            <a:normAutofit/>
          </a:bodyPr>
          <a:lstStyle/>
          <a:p>
            <a:r>
              <a:rPr lang="fr-CA" sz="3600" dirty="0"/>
              <a:t>René Girard :  un exutoire, un rempart contre la violence.</a:t>
            </a:r>
          </a:p>
          <a:p>
            <a:pPr marL="0" indent="0">
              <a:buNone/>
            </a:pPr>
            <a:endParaRPr lang="fr-CA" sz="3600" dirty="0"/>
          </a:p>
          <a:p>
            <a:r>
              <a:rPr lang="fr-CA" sz="3600" dirty="0"/>
              <a:t>John </a:t>
            </a:r>
            <a:r>
              <a:rPr lang="fr-CA" sz="3600" dirty="0" err="1"/>
              <a:t>Dollard</a:t>
            </a:r>
            <a:r>
              <a:rPr lang="fr-CA" sz="3600" dirty="0"/>
              <a:t> : une réaction à la frustration de ne pas pouvoir atteindre les vrais responsables</a:t>
            </a:r>
          </a:p>
        </p:txBody>
      </p:sp>
    </p:spTree>
    <p:extLst>
      <p:ext uri="{BB962C8B-B14F-4D97-AF65-F5344CB8AC3E}">
        <p14:creationId xmlns:p14="http://schemas.microsoft.com/office/powerpoint/2010/main" val="3776638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244F08-4C13-4CA6-839F-478BD8C4114E}"/>
              </a:ext>
            </a:extLst>
          </p:cNvPr>
          <p:cNvSpPr>
            <a:spLocks noGrp="1"/>
          </p:cNvSpPr>
          <p:nvPr>
            <p:ph type="title"/>
          </p:nvPr>
        </p:nvSpPr>
        <p:spPr/>
        <p:txBody>
          <a:bodyPr/>
          <a:lstStyle/>
          <a:p>
            <a:r>
              <a:rPr lang="fr-CA" b="1" dirty="0"/>
              <a:t>À noter </a:t>
            </a:r>
          </a:p>
        </p:txBody>
      </p:sp>
      <p:sp>
        <p:nvSpPr>
          <p:cNvPr id="3" name="Espace réservé du contenu 2">
            <a:extLst>
              <a:ext uri="{FF2B5EF4-FFF2-40B4-BE49-F238E27FC236}">
                <a16:creationId xmlns:a16="http://schemas.microsoft.com/office/drawing/2014/main" id="{67B96A3B-F262-4975-8841-FB3FB30EC652}"/>
              </a:ext>
            </a:extLst>
          </p:cNvPr>
          <p:cNvSpPr>
            <a:spLocks noGrp="1"/>
          </p:cNvSpPr>
          <p:nvPr>
            <p:ph idx="1"/>
          </p:nvPr>
        </p:nvSpPr>
        <p:spPr/>
        <p:txBody>
          <a:bodyPr/>
          <a:lstStyle/>
          <a:p>
            <a:r>
              <a:rPr lang="fr-CA" dirty="0"/>
              <a:t>Ce mécanisme de réconciliation entre tous, qui repose sur l’exclusion de quelques-uns ne ramène la paix et l’harmonie dans la communauté que </a:t>
            </a:r>
            <a:r>
              <a:rPr lang="fr-CA" b="1" dirty="0"/>
              <a:t>pour un temps limité</a:t>
            </a:r>
            <a:r>
              <a:rPr lang="fr-CA" dirty="0"/>
              <a:t>. </a:t>
            </a:r>
          </a:p>
          <a:p>
            <a:r>
              <a:rPr lang="fr-CA" dirty="0"/>
              <a:t>C’est donc un cycle inévitable : chaque époque et chaque société trouve ses boucs émissaires en temps de crise.</a:t>
            </a:r>
          </a:p>
          <a:p>
            <a:r>
              <a:rPr lang="fr-CA" dirty="0"/>
              <a:t>Ce phénomène peut toutefois être </a:t>
            </a:r>
            <a:r>
              <a:rPr lang="fr-CA" u="sng" dirty="0"/>
              <a:t>anticipé</a:t>
            </a:r>
            <a:r>
              <a:rPr lang="fr-CA" dirty="0"/>
              <a:t>, par la mise en place de mesure préventives (l’information,  l’éducation, la vigilance)  et correctives (la justice réparatrice) .</a:t>
            </a:r>
          </a:p>
          <a:p>
            <a:endParaRPr lang="fr-CA" dirty="0"/>
          </a:p>
        </p:txBody>
      </p:sp>
    </p:spTree>
    <p:extLst>
      <p:ext uri="{BB962C8B-B14F-4D97-AF65-F5344CB8AC3E}">
        <p14:creationId xmlns:p14="http://schemas.microsoft.com/office/powerpoint/2010/main" val="1719170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D4C69F-0606-4A6D-A4A1-330F2A023F57}"/>
              </a:ext>
            </a:extLst>
          </p:cNvPr>
          <p:cNvSpPr>
            <a:spLocks noGrp="1"/>
          </p:cNvSpPr>
          <p:nvPr>
            <p:ph type="title"/>
          </p:nvPr>
        </p:nvSpPr>
        <p:spPr/>
        <p:txBody>
          <a:bodyPr/>
          <a:lstStyle/>
          <a:p>
            <a:r>
              <a:rPr lang="fr-CA" b="1" dirty="0"/>
              <a:t>Pour aller plus loin </a:t>
            </a:r>
          </a:p>
        </p:txBody>
      </p:sp>
      <p:sp>
        <p:nvSpPr>
          <p:cNvPr id="3" name="Espace réservé du contenu 2">
            <a:extLst>
              <a:ext uri="{FF2B5EF4-FFF2-40B4-BE49-F238E27FC236}">
                <a16:creationId xmlns:a16="http://schemas.microsoft.com/office/drawing/2014/main" id="{104797FD-9EC3-4193-A1CF-88EFD29311CB}"/>
              </a:ext>
            </a:extLst>
          </p:cNvPr>
          <p:cNvSpPr>
            <a:spLocks noGrp="1"/>
          </p:cNvSpPr>
          <p:nvPr>
            <p:ph idx="1"/>
          </p:nvPr>
        </p:nvSpPr>
        <p:spPr/>
        <p:txBody>
          <a:bodyPr>
            <a:normAutofit fontScale="77500" lnSpcReduction="20000"/>
          </a:bodyPr>
          <a:lstStyle/>
          <a:p>
            <a:pPr marL="0" indent="0">
              <a:buNone/>
            </a:pPr>
            <a:r>
              <a:rPr lang="fr-CA" b="1" dirty="0"/>
              <a:t>Quelques références utiles </a:t>
            </a:r>
            <a:endParaRPr lang="fr-CA" dirty="0"/>
          </a:p>
          <a:p>
            <a:pPr marL="0" indent="0">
              <a:buNone/>
            </a:pPr>
            <a:r>
              <a:rPr lang="fr-CA" dirty="0"/>
              <a:t> </a:t>
            </a:r>
          </a:p>
          <a:p>
            <a:r>
              <a:rPr lang="fr-CA" dirty="0"/>
              <a:t>Articles </a:t>
            </a:r>
          </a:p>
          <a:p>
            <a:pPr marL="0" indent="0">
              <a:buNone/>
            </a:pPr>
            <a:r>
              <a:rPr lang="fr-CA" dirty="0"/>
              <a:t> </a:t>
            </a:r>
          </a:p>
          <a:p>
            <a:pPr marL="0" indent="0">
              <a:buNone/>
            </a:pPr>
            <a:r>
              <a:rPr lang="fr-CA" u="sng" dirty="0">
                <a:hlinkClick r:id="rId2"/>
              </a:rPr>
              <a:t>https://www.lexpress.fr/culture/livre/rene-girard-et-la-theorie-du-bouc-emissaire_957760.html</a:t>
            </a:r>
            <a:endParaRPr lang="fr-CA" dirty="0"/>
          </a:p>
          <a:p>
            <a:pPr marL="0" indent="0">
              <a:buNone/>
            </a:pPr>
            <a:r>
              <a:rPr lang="fr-CA" dirty="0"/>
              <a:t> </a:t>
            </a:r>
          </a:p>
          <a:p>
            <a:pPr marL="0" indent="0">
              <a:buNone/>
            </a:pPr>
            <a:r>
              <a:rPr lang="fr-CA" u="sng" dirty="0">
                <a:hlinkClick r:id="rId3"/>
              </a:rPr>
              <a:t>http://psychocriminologie.free.fr/?p=4032</a:t>
            </a:r>
            <a:endParaRPr lang="fr-CA" dirty="0"/>
          </a:p>
          <a:p>
            <a:pPr marL="0" indent="0">
              <a:buNone/>
            </a:pPr>
            <a:r>
              <a:rPr lang="fr-CA" dirty="0"/>
              <a:t> </a:t>
            </a:r>
          </a:p>
          <a:p>
            <a:r>
              <a:rPr lang="fr-CA"/>
              <a:t>Vidéos</a:t>
            </a:r>
            <a:endParaRPr lang="fr-CA" dirty="0"/>
          </a:p>
          <a:p>
            <a:pPr marL="0" indent="0">
              <a:buNone/>
            </a:pPr>
            <a:endParaRPr lang="fr-CA" dirty="0"/>
          </a:p>
          <a:p>
            <a:pPr marL="0" indent="0">
              <a:buNone/>
            </a:pPr>
            <a:r>
              <a:rPr lang="fr-CA" u="sng" dirty="0">
                <a:hlinkClick r:id="rId4"/>
              </a:rPr>
              <a:t>https://live3.univ-lille3.fr/tag/bouc-emissaire-2</a:t>
            </a:r>
            <a:endParaRPr lang="fr-CA" dirty="0"/>
          </a:p>
          <a:p>
            <a:pPr marL="0" indent="0">
              <a:buNone/>
            </a:pPr>
            <a:endParaRPr lang="fr-CA" dirty="0"/>
          </a:p>
        </p:txBody>
      </p:sp>
    </p:spTree>
    <p:extLst>
      <p:ext uri="{BB962C8B-B14F-4D97-AF65-F5344CB8AC3E}">
        <p14:creationId xmlns:p14="http://schemas.microsoft.com/office/powerpoint/2010/main" val="186068936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494</Words>
  <Application>Microsoft Office PowerPoint</Application>
  <PresentationFormat>Widescreen</PresentationFormat>
  <Paragraphs>47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Thème Office</vt:lpstr>
      <vt:lpstr>LES BOUCS ÉMISSAIRES EN TEMPS DE CRISE  Capsule pédagogique  </vt:lpstr>
      <vt:lpstr>Deux  questions </vt:lpstr>
      <vt:lpstr>1.Qu’est-ce qu’un bouc émissaire?  </vt:lpstr>
      <vt:lpstr>Étymologie </vt:lpstr>
      <vt:lpstr>Conceptualisation de la théorie du bouc émissaire  </vt:lpstr>
      <vt:lpstr>2. Pourquoi a -t-on tendance à chercher des boucs émissaires en temps de crise ? </vt:lpstr>
      <vt:lpstr>Pour Girard et Dollard</vt:lpstr>
      <vt:lpstr>À noter </vt:lpstr>
      <vt:lpstr>Pour aller plus loin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BOUCS ÉMISSAIRES EN TEMPS DE CRISE  Capsule pédagogique</dc:title>
  <dc:creator>rachida azdouz</dc:creator>
  <cp:lastModifiedBy>Mathilde GB</cp:lastModifiedBy>
  <cp:revision>6</cp:revision>
  <dcterms:created xsi:type="dcterms:W3CDTF">2020-04-19T19:19:31Z</dcterms:created>
  <dcterms:modified xsi:type="dcterms:W3CDTF">2020-04-21T21:57:34Z</dcterms:modified>
</cp:coreProperties>
</file>